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6" r:id="rId1"/>
  </p:sldMasterIdLst>
  <p:notesMasterIdLst>
    <p:notesMasterId r:id="rId29"/>
  </p:notesMasterIdLst>
  <p:handoutMasterIdLst>
    <p:handoutMasterId r:id="rId30"/>
  </p:handoutMasterIdLst>
  <p:sldIdLst>
    <p:sldId id="256" r:id="rId2"/>
    <p:sldId id="297" r:id="rId3"/>
    <p:sldId id="258" r:id="rId4"/>
    <p:sldId id="257" r:id="rId5"/>
    <p:sldId id="288" r:id="rId6"/>
    <p:sldId id="304" r:id="rId7"/>
    <p:sldId id="305" r:id="rId8"/>
    <p:sldId id="306" r:id="rId9"/>
    <p:sldId id="307" r:id="rId10"/>
    <p:sldId id="308" r:id="rId11"/>
    <p:sldId id="292" r:id="rId12"/>
    <p:sldId id="313" r:id="rId13"/>
    <p:sldId id="317" r:id="rId14"/>
    <p:sldId id="315" r:id="rId15"/>
    <p:sldId id="316" r:id="rId16"/>
    <p:sldId id="314" r:id="rId17"/>
    <p:sldId id="293" r:id="rId18"/>
    <p:sldId id="295" r:id="rId19"/>
    <p:sldId id="298" r:id="rId20"/>
    <p:sldId id="299" r:id="rId21"/>
    <p:sldId id="300" r:id="rId22"/>
    <p:sldId id="301" r:id="rId23"/>
    <p:sldId id="302" r:id="rId24"/>
    <p:sldId id="273" r:id="rId25"/>
    <p:sldId id="310" r:id="rId26"/>
    <p:sldId id="311" r:id="rId27"/>
    <p:sldId id="31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252B"/>
    <a:srgbClr val="08306A"/>
    <a:srgbClr val="E1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93127"/>
  </p:normalViewPr>
  <p:slideViewPr>
    <p:cSldViewPr snapToGrid="0" snapToObjects="1">
      <p:cViewPr varScale="1">
        <p:scale>
          <a:sx n="106" d="100"/>
          <a:sy n="106" d="100"/>
        </p:scale>
        <p:origin x="5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47" d="100"/>
          <a:sy n="147" d="100"/>
        </p:scale>
        <p:origin x="255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D3BE7-6B22-F940-89A8-7A4000544CA1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B80D3-29FE-2641-A280-D1EB8A5EE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088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5F0D5-68B4-0E4C-9943-FE924F94EF5D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AD2DC-8EF3-CD4D-97F8-9BB7E194B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2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AD2DC-8EF3-CD4D-97F8-9BB7E194B4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3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AD2DC-8EF3-CD4D-97F8-9BB7E194B4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37DEC-A0C6-0F40-A6EB-2E9EE9030CDD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42FDD-1462-0C41-86A7-BCE0C9A165FC}" type="datetime4">
              <a:rPr lang="en-US" smtClean="0"/>
              <a:t>November 26,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2BD0C-1BDC-9F44-A3D6-82C7EC448A6A}" type="datetime4">
              <a:rPr lang="en-US" smtClean="0"/>
              <a:t>November 26,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2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37DEC-A0C6-0F40-A6EB-2E9EE9030CDD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6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DC37DEC-A0C6-0F40-A6EB-2E9EE9030CDD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366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04CE0-D285-3947-B58D-2B16772E2B3B}" type="datetime4">
              <a:rPr lang="en-US" smtClean="0"/>
              <a:t>November 26,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03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37DEC-A0C6-0F40-A6EB-2E9EE9030CDD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48E53-7360-1E4B-8311-903A8B7C4C8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DC37DEC-A0C6-0F40-A6EB-2E9EE9030CDD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48E53-7360-1E4B-8311-903A8B7C4C8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959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99425-FCE1-1048-92AA-BD44F67B2C90}" type="datetime4">
              <a:rPr lang="en-US" smtClean="0"/>
              <a:t>November 26,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43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0B311-6A44-CF49-9400-965B5E12FA8A}" type="datetime4">
              <a:rPr lang="en-US" smtClean="0"/>
              <a:t>November 26, 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7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51FF-2326-E041-8EA4-F901B396B98A}" type="datetime4">
              <a:rPr lang="en-US" smtClean="0"/>
              <a:t>November 26, 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13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DC37DEC-A0C6-0F40-A6EB-2E9EE9030CDD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22948E53-7360-1E4B-8311-903A8B7C4C8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676036-7F6A-6545-B365-E2311392A9D6}"/>
              </a:ext>
            </a:extLst>
          </p:cNvPr>
          <p:cNvCxnSpPr/>
          <p:nvPr userDrawn="1"/>
        </p:nvCxnSpPr>
        <p:spPr>
          <a:xfrm flipH="1" flipV="1">
            <a:off x="399011" y="6525491"/>
            <a:ext cx="7770523" cy="1"/>
          </a:xfrm>
          <a:prstGeom prst="line">
            <a:avLst/>
          </a:prstGeom>
          <a:ln w="19050" cmpd="sng">
            <a:solidFill>
              <a:srgbClr val="0830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817AB-A517-C04C-ABEF-625C6BD7636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766" y="5874106"/>
            <a:ext cx="531024" cy="9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76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erkeleyischool/how-to-use-machine-learning-to-predict-hospital-readmissions-part-1-bd137cbdba07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1714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9144000" cy="2610465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5077" y="1528010"/>
            <a:ext cx="6786082" cy="1624264"/>
          </a:xfrm>
        </p:spPr>
        <p:txBody>
          <a:bodyPr anchor="b">
            <a:normAutofit/>
          </a:bodyPr>
          <a:lstStyle/>
          <a:p>
            <a:r>
              <a:rPr lang="en-US" sz="3600" dirty="0"/>
              <a:t>ANALYZING THE RISK OF PATIENTs BASED ON ELECTRONIC PATIENT RECORD</a:t>
            </a:r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84192" y="5111496"/>
            <a:ext cx="810678" cy="1080902"/>
            <a:chOff x="9685338" y="4460675"/>
            <a:chExt cx="1080904" cy="1080902"/>
          </a:xfrm>
        </p:grpSpPr>
        <p:sp>
          <p:nvSpPr>
            <p:cNvPr id="23" name="Oval 14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15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837955" y="4322794"/>
            <a:ext cx="376835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Presented by: Savitha </a:t>
            </a:r>
            <a:r>
              <a:rPr lang="en-US" dirty="0" err="1"/>
              <a:t>Mamidiyala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Mentor: </a:t>
            </a:r>
            <a:r>
              <a:rPr lang="en-US" dirty="0" err="1"/>
              <a:t>Somya</a:t>
            </a:r>
            <a:r>
              <a:rPr lang="en-US" dirty="0"/>
              <a:t> Mohanty</a:t>
            </a:r>
          </a:p>
        </p:txBody>
      </p:sp>
    </p:spTree>
    <p:extLst>
      <p:ext uri="{BB962C8B-B14F-4D97-AF65-F5344CB8AC3E}">
        <p14:creationId xmlns:p14="http://schemas.microsoft.com/office/powerpoint/2010/main" val="229518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5910-7919-3941-AE47-9175C1655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968248"/>
          </a:xfrm>
        </p:spPr>
        <p:txBody>
          <a:bodyPr/>
          <a:lstStyle/>
          <a:p>
            <a:r>
              <a:rPr lang="en-US" dirty="0"/>
              <a:t>Data Modeling(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D7E59-4104-BD4B-B791-40BA761AC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66240"/>
            <a:ext cx="7772400" cy="4505960"/>
          </a:xfrm>
        </p:spPr>
        <p:txBody>
          <a:bodyPr/>
          <a:lstStyle/>
          <a:p>
            <a:pPr marL="342900" indent="-342900">
              <a:spcBef>
                <a:spcPts val="750"/>
              </a:spcBef>
              <a:buFont typeface="Arial" charset="0"/>
              <a:buChar char="•"/>
            </a:pPr>
            <a:r>
              <a:rPr lang="en-US" b="1" dirty="0"/>
              <a:t>Step 7: </a:t>
            </a:r>
            <a:r>
              <a:rPr lang="en-US" b="0" dirty="0"/>
              <a:t>Data Cleaning</a:t>
            </a:r>
          </a:p>
          <a:p>
            <a:pPr marL="800100" lvl="1" indent="-342900">
              <a:spcBef>
                <a:spcPts val="750"/>
              </a:spcBef>
              <a:buFont typeface="Arial" charset="0"/>
              <a:buChar char="•"/>
            </a:pPr>
            <a:r>
              <a:rPr lang="en-US" dirty="0"/>
              <a:t>Replace all null values with 0 after merging.</a:t>
            </a:r>
          </a:p>
          <a:p>
            <a:pPr marL="800100" lvl="1" indent="-342900">
              <a:spcBef>
                <a:spcPts val="750"/>
              </a:spcBef>
              <a:buFont typeface="Arial" charset="0"/>
              <a:buChar char="•"/>
            </a:pPr>
            <a:r>
              <a:rPr lang="en-US" dirty="0"/>
              <a:t>Remove 25 null records of diagnosis</a:t>
            </a:r>
          </a:p>
          <a:p>
            <a:pPr marL="342900" indent="-342900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Step 8: </a:t>
            </a:r>
            <a:r>
              <a:rPr lang="en-US" b="0" dirty="0"/>
              <a:t>Random Sampling</a:t>
            </a:r>
          </a:p>
          <a:p>
            <a:pPr marL="800100" lvl="1" indent="-342900">
              <a:spcBef>
                <a:spcPts val="750"/>
              </a:spcBef>
              <a:buFont typeface="Arial" charset="0"/>
              <a:buChar char="•"/>
            </a:pPr>
            <a:r>
              <a:rPr lang="en-US" b="1" i="1" dirty="0"/>
              <a:t>Final dataset</a:t>
            </a:r>
          </a:p>
          <a:p>
            <a:pPr marL="1485900" lvl="2" indent="-342900">
              <a:spcBef>
                <a:spcPts val="750"/>
              </a:spcBef>
              <a:buFont typeface="Arial" charset="0"/>
              <a:buChar char="•"/>
            </a:pPr>
            <a:r>
              <a:rPr lang="en-US" dirty="0"/>
              <a:t>58,976 Patients</a:t>
            </a:r>
          </a:p>
          <a:p>
            <a:pPr marL="1485900" lvl="2" indent="-342900">
              <a:spcBef>
                <a:spcPts val="750"/>
              </a:spcBef>
              <a:buFont typeface="Arial" charset="0"/>
              <a:buChar char="•"/>
            </a:pPr>
            <a:r>
              <a:rPr lang="en-US" dirty="0"/>
              <a:t>31,510 (random sampled)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82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93976"/>
            <a:ext cx="7620000" cy="4464952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750"/>
              </a:spcBef>
              <a:buFont typeface="Arial" charset="0"/>
              <a:buChar char="•"/>
            </a:pPr>
            <a:r>
              <a:rPr lang="en-US" b="1" i="1" dirty="0"/>
              <a:t>Resulting dataset</a:t>
            </a:r>
          </a:p>
          <a:p>
            <a:pPr marL="800100" lvl="1" indent="-342900">
              <a:spcBef>
                <a:spcPts val="750"/>
              </a:spcBef>
              <a:buFont typeface="Arial" charset="0"/>
              <a:buChar char="•"/>
            </a:pPr>
            <a:r>
              <a:rPr lang="en-US" dirty="0"/>
              <a:t>58,976 Observations</a:t>
            </a:r>
          </a:p>
          <a:p>
            <a:pPr marL="1485900" lvl="2" indent="-342900">
              <a:spcBef>
                <a:spcPts val="750"/>
              </a:spcBef>
              <a:buFont typeface="Arial" charset="0"/>
              <a:buChar char="•"/>
            </a:pPr>
            <a:r>
              <a:rPr lang="en-US" dirty="0"/>
              <a:t>0 (Alive) </a:t>
            </a:r>
            <a:r>
              <a:rPr lang="mr-IN" dirty="0"/>
              <a:t>–</a:t>
            </a:r>
            <a:r>
              <a:rPr lang="en-US" dirty="0"/>
              <a:t> 43,217 Observations</a:t>
            </a:r>
          </a:p>
          <a:p>
            <a:pPr marL="1485900" lvl="2" indent="-342900">
              <a:spcBef>
                <a:spcPts val="750"/>
              </a:spcBef>
              <a:buFont typeface="Arial" charset="0"/>
              <a:buChar char="•"/>
            </a:pPr>
            <a:r>
              <a:rPr lang="en-US" dirty="0"/>
              <a:t>1 (Died) </a:t>
            </a:r>
            <a:r>
              <a:rPr lang="mr-IN" dirty="0"/>
              <a:t>–</a:t>
            </a:r>
            <a:r>
              <a:rPr lang="en-US" dirty="0"/>
              <a:t> 15,759 Observations</a:t>
            </a:r>
          </a:p>
          <a:p>
            <a:pPr marL="1943100" lvl="3" indent="-342900">
              <a:spcBef>
                <a:spcPts val="750"/>
              </a:spcBef>
              <a:buFont typeface="Arial" charset="0"/>
              <a:buChar char="•"/>
            </a:pPr>
            <a:endParaRPr lang="en-US" dirty="0"/>
          </a:p>
          <a:p>
            <a:pPr marL="800100" lvl="1" indent="-342900">
              <a:spcBef>
                <a:spcPts val="750"/>
              </a:spcBef>
              <a:buFont typeface="Arial" charset="0"/>
              <a:buChar char="•"/>
            </a:pPr>
            <a:endParaRPr lang="en-US" dirty="0"/>
          </a:p>
          <a:p>
            <a:pPr marL="1485900" lvl="2" indent="-342900">
              <a:spcBef>
                <a:spcPts val="750"/>
              </a:spcBef>
              <a:buFont typeface="Arial" charset="0"/>
              <a:buChar char="•"/>
            </a:pPr>
            <a:endParaRPr lang="en-US" dirty="0"/>
          </a:p>
          <a:p>
            <a:pPr marL="800100" lvl="1" indent="-342900">
              <a:spcBef>
                <a:spcPts val="750"/>
              </a:spcBef>
              <a:buFont typeface="Arial" charset="0"/>
              <a:buChar char="•"/>
            </a:pPr>
            <a:endParaRPr lang="en-US" b="1" dirty="0"/>
          </a:p>
          <a:p>
            <a:pPr marL="1485900" lvl="2" indent="-342900">
              <a:spcBef>
                <a:spcPts val="750"/>
              </a:spcBef>
              <a:buFont typeface="Arial" charset="0"/>
              <a:buChar char="•"/>
            </a:pPr>
            <a:endParaRPr lang="en-US" dirty="0"/>
          </a:p>
          <a:p>
            <a:pPr marL="1485900" lvl="2" indent="-342900">
              <a:spcBef>
                <a:spcPts val="750"/>
              </a:spcBef>
              <a:buFont typeface="Arial" charset="0"/>
              <a:buChar char="•"/>
            </a:pPr>
            <a:endParaRPr lang="en-US" dirty="0"/>
          </a:p>
          <a:p>
            <a:pPr marL="800100" lvl="1" indent="-342900">
              <a:spcBef>
                <a:spcPts val="750"/>
              </a:spcBef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6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609344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3412"/>
            <a:ext cx="7620000" cy="5190516"/>
          </a:xfrm>
        </p:spPr>
        <p:txBody>
          <a:bodyPr>
            <a:normAutofit/>
          </a:bodyPr>
          <a:lstStyle/>
          <a:p>
            <a:r>
              <a:rPr lang="en-US" i="1" dirty="0"/>
              <a:t>Aim 2:</a:t>
            </a:r>
            <a:r>
              <a:rPr lang="en-US" dirty="0"/>
              <a:t> Compare Models</a:t>
            </a:r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Linear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Logistic Regression </a:t>
            </a:r>
          </a:p>
          <a:p>
            <a:pPr marL="1074420" lvl="2" indent="-342900">
              <a:buFont typeface="Arial" charset="0"/>
              <a:buChar char="•"/>
            </a:pPr>
            <a:r>
              <a:rPr lang="en-US" dirty="0"/>
              <a:t>Predict the outcome of dependent variables based on prior observations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Ensemble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Random Forest </a:t>
            </a:r>
          </a:p>
          <a:p>
            <a:pPr marL="1074420" lvl="2" indent="-342900">
              <a:buFont typeface="Arial" charset="0"/>
              <a:buChar char="•"/>
            </a:pPr>
            <a:r>
              <a:rPr lang="en-US" dirty="0"/>
              <a:t>Builds multiple decision trees and combines to get accurate prediction </a:t>
            </a:r>
          </a:p>
          <a:p>
            <a:pPr lvl="2" indent="0">
              <a:buNone/>
            </a:pPr>
            <a:endParaRPr lang="en-US" dirty="0"/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Gradient Boosting Trees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XGBoost</a:t>
            </a:r>
            <a:r>
              <a:rPr lang="en-US" dirty="0"/>
              <a:t> </a:t>
            </a:r>
          </a:p>
          <a:p>
            <a:pPr marL="1074420" lvl="2" indent="-342900">
              <a:buFont typeface="Arial" charset="0"/>
              <a:buChar char="•"/>
            </a:pPr>
            <a:r>
              <a:rPr lang="en-US" dirty="0"/>
              <a:t>Adds weight to the weaker classifiers and produces strong model</a:t>
            </a:r>
          </a:p>
        </p:txBody>
      </p:sp>
    </p:spTree>
    <p:extLst>
      <p:ext uri="{BB962C8B-B14F-4D97-AF65-F5344CB8AC3E}">
        <p14:creationId xmlns:p14="http://schemas.microsoft.com/office/powerpoint/2010/main" val="48130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057CA-5F81-DF44-9538-B71E60C28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890337"/>
            <a:ext cx="7772400" cy="5029200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i="1" dirty="0"/>
              <a:t>Performance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Accuracy</a:t>
            </a:r>
          </a:p>
          <a:p>
            <a:pPr marL="1074420" lvl="2" indent="-342900">
              <a:buFont typeface="Arial" charset="0"/>
              <a:buChar char="•"/>
            </a:pPr>
            <a:r>
              <a:rPr lang="en-US" dirty="0"/>
              <a:t>Ratio of correctly predicted observations to the total observations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Precision </a:t>
            </a:r>
          </a:p>
          <a:p>
            <a:pPr marL="1074420" lvl="2" indent="-342900">
              <a:buFont typeface="Arial" charset="0"/>
              <a:buChar char="•"/>
            </a:pPr>
            <a:r>
              <a:rPr lang="en-US" dirty="0"/>
              <a:t>Ratio of correctly predicted observations to the total positive observations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Recall </a:t>
            </a:r>
          </a:p>
          <a:p>
            <a:pPr marL="1074420" lvl="2" indent="-342900">
              <a:buFont typeface="Arial" charset="0"/>
              <a:buChar char="•"/>
            </a:pPr>
            <a:r>
              <a:rPr lang="en-US" dirty="0"/>
              <a:t>Ratio of correctly predicted observations to the all observations in the actual class - yes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F1 score</a:t>
            </a:r>
          </a:p>
          <a:p>
            <a:pPr marL="1074420" lvl="2" indent="-342900">
              <a:buFont typeface="Arial" charset="0"/>
              <a:buChar char="•"/>
            </a:pPr>
            <a:r>
              <a:rPr lang="en-US" dirty="0"/>
              <a:t>Weighted average of precision and recall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Receiver Operating </a:t>
            </a:r>
            <a:r>
              <a:rPr lang="mr-IN" dirty="0"/>
              <a:t>–</a:t>
            </a:r>
            <a:r>
              <a:rPr lang="en-US" dirty="0"/>
              <a:t> Area Under the Curve (RO-AUC)</a:t>
            </a:r>
          </a:p>
          <a:p>
            <a:pPr marL="1074420" lvl="2" indent="-342900">
              <a:buFont typeface="Arial" charset="0"/>
              <a:buChar char="•"/>
            </a:pPr>
            <a:r>
              <a:rPr lang="en-US" dirty="0"/>
              <a:t>Graph showing performance of a classification model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FE2A2C-DDE7-064C-8619-C856CECC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26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8" y="294882"/>
            <a:ext cx="8425543" cy="861435"/>
          </a:xfrm>
        </p:spPr>
        <p:txBody>
          <a:bodyPr>
            <a:normAutofit/>
          </a:bodyPr>
          <a:lstStyle/>
          <a:p>
            <a:r>
              <a:rPr lang="en-US" dirty="0"/>
              <a:t>Results </a:t>
            </a:r>
            <a:r>
              <a:rPr lang="mr-IN" dirty="0"/>
              <a:t>–</a:t>
            </a:r>
            <a:r>
              <a:rPr lang="en-US" dirty="0"/>
              <a:t> Model Performance</a:t>
            </a:r>
          </a:p>
        </p:txBody>
      </p:sp>
      <p:graphicFrame>
        <p:nvGraphicFramePr>
          <p:cNvPr id="4" name="Google Shape;216;p43"/>
          <p:cNvGraphicFramePr/>
          <p:nvPr>
            <p:extLst>
              <p:ext uri="{D42A27DB-BD31-4B8C-83A1-F6EECF244321}">
                <p14:modId xmlns:p14="http://schemas.microsoft.com/office/powerpoint/2010/main" val="237346739"/>
              </p:ext>
            </p:extLst>
          </p:nvPr>
        </p:nvGraphicFramePr>
        <p:xfrm>
          <a:off x="669894" y="1613999"/>
          <a:ext cx="7704798" cy="36300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40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0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136">
                  <a:extLst>
                    <a:ext uri="{9D8B030D-6E8A-4147-A177-3AD203B41FA5}">
                      <a16:colId xmlns:a16="http://schemas.microsoft.com/office/drawing/2014/main" val="3594616105"/>
                    </a:ext>
                  </a:extLst>
                </a:gridCol>
                <a:gridCol w="907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3530">
                  <a:extLst>
                    <a:ext uri="{9D8B030D-6E8A-4147-A177-3AD203B41FA5}">
                      <a16:colId xmlns:a16="http://schemas.microsoft.com/office/drawing/2014/main" val="1530121332"/>
                    </a:ext>
                  </a:extLst>
                </a:gridCol>
                <a:gridCol w="770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480">
                  <a:extLst>
                    <a:ext uri="{9D8B030D-6E8A-4147-A177-3AD203B41FA5}">
                      <a16:colId xmlns:a16="http://schemas.microsoft.com/office/drawing/2014/main" val="1143824584"/>
                    </a:ext>
                  </a:extLst>
                </a:gridCol>
              </a:tblGrid>
              <a:tr h="7610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Models</a:t>
                      </a:r>
                      <a:endParaRPr sz="1400" b="1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Accuracy</a:t>
                      </a:r>
                      <a:endParaRPr sz="1400" b="1" dirty="0"/>
                    </a:p>
                  </a:txBody>
                  <a:tcPr marL="68569" marR="68569" marT="68569" marB="68569"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Precision (0 - 1)</a:t>
                      </a:r>
                      <a:endParaRPr sz="1400" b="1" dirty="0"/>
                    </a:p>
                  </a:txBody>
                  <a:tcPr marL="68569" marR="68569" marT="68569" marB="6856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Recall (0</a:t>
                      </a:r>
                      <a:r>
                        <a:rPr lang="en-US" sz="1400" b="1" baseline="0" dirty="0"/>
                        <a:t> - </a:t>
                      </a:r>
                      <a:r>
                        <a:rPr lang="en-US" sz="1400" b="1" dirty="0"/>
                        <a:t>1)</a:t>
                      </a:r>
                      <a:endParaRPr sz="1400" b="1" dirty="0"/>
                    </a:p>
                  </a:txBody>
                  <a:tcPr marL="68569" marR="68569" marT="68569" marB="6856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F1-score</a:t>
                      </a:r>
                      <a:endParaRPr sz="1400" b="1" dirty="0"/>
                    </a:p>
                  </a:txBody>
                  <a:tcPr marL="68569" marR="68569" marT="68569" marB="6856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814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Logistic Regression</a:t>
                      </a:r>
                      <a:endParaRPr sz="1400" b="1" dirty="0"/>
                    </a:p>
                  </a:txBody>
                  <a:tcPr marL="68569" marR="68569" marT="68569" marB="68569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76.21</a:t>
                      </a:r>
                      <a:endParaRPr sz="1400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0 - 0.79</a:t>
                      </a:r>
                      <a:endParaRPr sz="1400" dirty="0"/>
                    </a:p>
                  </a:txBody>
                  <a:tcPr marL="68569" marR="68569" marT="68569" marB="68569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0.76</a:t>
                      </a:r>
                      <a:endParaRPr sz="1400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 – 0.73</a:t>
                      </a:r>
                      <a:endParaRPr sz="1400" dirty="0"/>
                    </a:p>
                  </a:txBody>
                  <a:tcPr marL="68569" marR="68569" marT="68569" marB="68569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0.76</a:t>
                      </a:r>
                      <a:endParaRPr sz="1400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0 - 0.76</a:t>
                      </a:r>
                      <a:endParaRPr sz="1400" dirty="0"/>
                    </a:p>
                  </a:txBody>
                  <a:tcPr marL="68569" marR="68569" marT="68569" marB="68569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0.76</a:t>
                      </a:r>
                      <a:endParaRPr sz="1400" dirty="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0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1 - 0.74</a:t>
                      </a:r>
                      <a:endParaRPr sz="1400" dirty="0"/>
                    </a:p>
                  </a:txBody>
                  <a:tcPr marL="68569" marR="68569" marT="68569" marB="68569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1 – 0.80</a:t>
                      </a:r>
                      <a:endParaRPr sz="1400" dirty="0"/>
                    </a:p>
                  </a:txBody>
                  <a:tcPr marL="68569" marR="68569" marT="68569" marB="68569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1 - 0.77</a:t>
                      </a:r>
                      <a:endParaRPr sz="1400" dirty="0"/>
                    </a:p>
                  </a:txBody>
                  <a:tcPr marL="68569" marR="68569" marT="68569" marB="68569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501007"/>
                  </a:ext>
                </a:extLst>
              </a:tr>
              <a:tr h="430519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Random-Forest</a:t>
                      </a:r>
                      <a:endParaRPr sz="1400" b="1" dirty="0"/>
                    </a:p>
                  </a:txBody>
                  <a:tcPr marL="68569" marR="68569" marT="68569" marB="68569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73.70</a:t>
                      </a:r>
                      <a:endParaRPr sz="1400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0 - 0.73</a:t>
                      </a:r>
                      <a:endParaRPr sz="1400" dirty="0"/>
                    </a:p>
                  </a:txBody>
                  <a:tcPr marL="68569" marR="68569" marT="68569" marB="68569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0.74</a:t>
                      </a:r>
                      <a:endParaRPr sz="1400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0 - 0.77</a:t>
                      </a:r>
                      <a:endParaRPr sz="1400" dirty="0"/>
                    </a:p>
                  </a:txBody>
                  <a:tcPr marL="68569" marR="68569" marT="68569" marB="68569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0.74</a:t>
                      </a:r>
                      <a:endParaRPr sz="1400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0 - 0.75</a:t>
                      </a:r>
                      <a:endParaRPr sz="1400" dirty="0"/>
                    </a:p>
                  </a:txBody>
                  <a:tcPr marL="68569" marR="68569" marT="68569" marB="68569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0.74</a:t>
                      </a:r>
                      <a:endParaRPr sz="1400" dirty="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5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1 - 0.75</a:t>
                      </a:r>
                      <a:endParaRPr sz="1400" dirty="0"/>
                    </a:p>
                  </a:txBody>
                  <a:tcPr marL="68569" marR="68569" marT="68569" marB="68569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1 - 0.70</a:t>
                      </a:r>
                      <a:endParaRPr sz="1400" dirty="0"/>
                    </a:p>
                  </a:txBody>
                  <a:tcPr marL="68569" marR="68569" marT="68569" marB="68569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1 - 0.73</a:t>
                      </a:r>
                      <a:endParaRPr sz="1400" dirty="0"/>
                    </a:p>
                  </a:txBody>
                  <a:tcPr marL="68569" marR="68569" marT="68569" marB="68569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244520"/>
                  </a:ext>
                </a:extLst>
              </a:tr>
              <a:tr h="430519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err="1"/>
                        <a:t>XGBoost</a:t>
                      </a:r>
                      <a:endParaRPr sz="1400" b="1" dirty="0"/>
                    </a:p>
                  </a:txBody>
                  <a:tcPr marL="68569" marR="68569" marT="68569" marB="68569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76.40</a:t>
                      </a:r>
                      <a:endParaRPr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0 - 0.78</a:t>
                      </a:r>
                      <a:endParaRPr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9" marR="68569" marT="68569" marB="68569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  <a:endParaRPr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 – 0.73</a:t>
                      </a:r>
                      <a:endParaRPr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9" marR="68569" marT="68569" marB="68569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  <a:endParaRPr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0 - 0.76</a:t>
                      </a:r>
                      <a:endParaRPr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9" marR="68569" marT="68569" marB="68569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  <a:endParaRPr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5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1 - 0.75</a:t>
                      </a:r>
                      <a:endParaRPr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9" marR="68569" marT="68569" marB="68569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– 0.79</a:t>
                      </a:r>
                      <a:endParaRPr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9" marR="68569" marT="68569" marB="68569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1 - 0.77</a:t>
                      </a:r>
                      <a:endParaRPr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9" marR="68569" marT="68569" marB="68569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712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41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9228" y="176489"/>
            <a:ext cx="8425543" cy="861435"/>
          </a:xfrm>
        </p:spPr>
        <p:txBody>
          <a:bodyPr>
            <a:normAutofit/>
          </a:bodyPr>
          <a:lstStyle/>
          <a:p>
            <a:r>
              <a:rPr lang="en-US" dirty="0"/>
              <a:t>Results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AUc</a:t>
            </a:r>
            <a:r>
              <a:rPr lang="en-US" dirty="0"/>
              <a:t>-ROC curve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05735" y="54266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XGBoost</a:t>
            </a:r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2E67E7-8EB5-8F43-BC39-F4AAB02530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3157" y="1323475"/>
            <a:ext cx="6870032" cy="418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95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609344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3412"/>
            <a:ext cx="7620000" cy="5190516"/>
          </a:xfrm>
        </p:spPr>
        <p:txBody>
          <a:bodyPr>
            <a:normAutofit/>
          </a:bodyPr>
          <a:lstStyle/>
          <a:p>
            <a:r>
              <a:rPr lang="en-US" i="1" dirty="0"/>
              <a:t>Aim 3:</a:t>
            </a:r>
            <a:r>
              <a:rPr lang="en-US" dirty="0"/>
              <a:t> Feature Importance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Gradient Boosted Trees - </a:t>
            </a:r>
            <a:r>
              <a:rPr lang="en-US" dirty="0" err="1"/>
              <a:t>XGBoost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SHAP (</a:t>
            </a:r>
            <a:r>
              <a:rPr lang="en-US" dirty="0" err="1"/>
              <a:t>SHapley</a:t>
            </a:r>
            <a:r>
              <a:rPr lang="en-US" dirty="0"/>
              <a:t> Additive </a:t>
            </a:r>
            <a:r>
              <a:rPr lang="en-US" dirty="0" err="1"/>
              <a:t>exPlanations</a:t>
            </a:r>
            <a:r>
              <a:rPr lang="en-US" dirty="0"/>
              <a:t>) </a:t>
            </a:r>
          </a:p>
          <a:p>
            <a:pPr marL="800100" lvl="1" indent="-342900"/>
            <a:r>
              <a:rPr lang="en-US" dirty="0"/>
              <a:t>Explains the output of any machine learning model </a:t>
            </a:r>
          </a:p>
        </p:txBody>
      </p:sp>
    </p:spTree>
    <p:extLst>
      <p:ext uri="{BB962C8B-B14F-4D97-AF65-F5344CB8AC3E}">
        <p14:creationId xmlns:p14="http://schemas.microsoft.com/office/powerpoint/2010/main" val="4093225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9228" y="103628"/>
            <a:ext cx="8425543" cy="861435"/>
          </a:xfrm>
        </p:spPr>
        <p:txBody>
          <a:bodyPr>
            <a:normAutofit/>
          </a:bodyPr>
          <a:lstStyle/>
          <a:p>
            <a:r>
              <a:rPr lang="en-US" dirty="0"/>
              <a:t>Results </a:t>
            </a:r>
            <a:r>
              <a:rPr lang="mr-IN" dirty="0"/>
              <a:t>–</a:t>
            </a:r>
            <a:r>
              <a:rPr lang="en-US" dirty="0"/>
              <a:t> Feature Importance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99840" y="5892937"/>
            <a:ext cx="110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XGBoost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B5509-5312-5844-B485-14C1FB356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301"/>
            <a:ext cx="9144000" cy="457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76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9228" y="103628"/>
            <a:ext cx="8425543" cy="861435"/>
          </a:xfrm>
        </p:spPr>
        <p:txBody>
          <a:bodyPr>
            <a:normAutofit/>
          </a:bodyPr>
          <a:lstStyle/>
          <a:p>
            <a:r>
              <a:rPr lang="en-US" dirty="0"/>
              <a:t>Results </a:t>
            </a:r>
            <a:r>
              <a:rPr lang="mr-IN" dirty="0"/>
              <a:t>–</a:t>
            </a:r>
            <a:r>
              <a:rPr lang="en-US" dirty="0"/>
              <a:t> Feature Importance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22968" y="40539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XGBoost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8415D5-9951-8F4B-8DBD-EFCEDA1BF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41533"/>
              </p:ext>
            </p:extLst>
          </p:nvPr>
        </p:nvGraphicFramePr>
        <p:xfrm>
          <a:off x="1523999" y="1691503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73670199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31303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202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Drug_Scopolomine_patch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0.03812317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Drug_metoclopramide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0.02199413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23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Drug_Ketorolac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0.01759531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57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Drug_Promethazine_hcl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0.01466276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309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Drug_diazepam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0.01466276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975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98451-E4E7-C048-914A-03307143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</a:t>
            </a:r>
          </a:p>
        </p:txBody>
      </p:sp>
      <p:pic>
        <p:nvPicPr>
          <p:cNvPr id="4" name="Content Placeholder 3" descr="A close up of a sign&#10;&#10;Description automatically generated">
            <a:extLst>
              <a:ext uri="{FF2B5EF4-FFF2-40B4-BE49-F238E27FC236}">
                <a16:creationId xmlns:a16="http://schemas.microsoft.com/office/drawing/2014/main" id="{5ECD50A4-F4C7-0E40-A907-8B8D1040216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450" y="3054350"/>
            <a:ext cx="6007100" cy="218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533F46-43EA-9B4C-8E10-B49D1B5BB932}"/>
              </a:ext>
            </a:extLst>
          </p:cNvPr>
          <p:cNvSpPr txBox="1"/>
          <p:nvPr/>
        </p:nvSpPr>
        <p:spPr>
          <a:xfrm>
            <a:off x="1145540" y="2093976"/>
            <a:ext cx="614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 explains the output of any machine learning model. </a:t>
            </a:r>
          </a:p>
        </p:txBody>
      </p:sp>
    </p:spTree>
    <p:extLst>
      <p:ext uri="{BB962C8B-B14F-4D97-AF65-F5344CB8AC3E}">
        <p14:creationId xmlns:p14="http://schemas.microsoft.com/office/powerpoint/2010/main" val="292530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331" y="894080"/>
            <a:ext cx="6571343" cy="756475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880" y="1798321"/>
            <a:ext cx="7254240" cy="474072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Electronic patient records or Electronic Health records (EHRs)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Assist clinicians with patient management and in allocating finite resources.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To extract clinically relevant patient vital signs and laboratory results for increased predictive value in patient outcome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Electronic patient records could be used in estimating the risk for their mortality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 Hospitals can be assessed for efficiency based on </a:t>
            </a:r>
          </a:p>
          <a:p>
            <a:pPr marL="1485900" lvl="2" indent="-342900"/>
            <a:r>
              <a:rPr lang="en-US" b="0" dirty="0"/>
              <a:t>mortality rate of admitted patients</a:t>
            </a:r>
          </a:p>
          <a:p>
            <a:pPr marL="1485900" lvl="2" indent="-342900"/>
            <a:r>
              <a:rPr lang="en-US" dirty="0"/>
              <a:t>Readmissions over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i="1" dirty="0"/>
          </a:p>
          <a:p>
            <a:pPr marL="342900" indent="-342900">
              <a:buFont typeface="Arial" charset="0"/>
              <a:buChar char="•"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780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96ED-4905-1C4F-ABF2-BEF61B3B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B68EA1-EF53-CE41-8B04-AF56EF4E018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577177"/>
            <a:ext cx="7772400" cy="1138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6A423-C2FE-1C44-9F9E-C8AD51C6B8E3}"/>
              </a:ext>
            </a:extLst>
          </p:cNvPr>
          <p:cNvSpPr txBox="1"/>
          <p:nvPr/>
        </p:nvSpPr>
        <p:spPr>
          <a:xfrm>
            <a:off x="1153160" y="1926116"/>
            <a:ext cx="730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 contributing to push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 indicates high and blue indicates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is contributing more to push the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998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B39C-557E-E04D-BA2A-47CCD160D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20" y="785408"/>
            <a:ext cx="7620000" cy="4812752"/>
          </a:xfrm>
        </p:spPr>
        <p:txBody>
          <a:bodyPr/>
          <a:lstStyle/>
          <a:p>
            <a:r>
              <a:rPr lang="en-US" dirty="0"/>
              <a:t>Overview of SHAP values of features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 higher the age group, the higher is the </a:t>
            </a:r>
            <a:r>
              <a:rPr lang="en-US" b="0" dirty="0" err="1"/>
              <a:t>Drug_scopolamine_patch</a:t>
            </a:r>
            <a:r>
              <a:rPr lang="en-US" b="0" dirty="0"/>
              <a:t> consumed by the people 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B4A1903-8E7B-7740-BDD2-CD680728B9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5480" y="2184400"/>
            <a:ext cx="7117080" cy="348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03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87258-C6FA-DD41-8B9D-2E764709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950468"/>
          </a:xfrm>
        </p:spPr>
        <p:txBody>
          <a:bodyPr/>
          <a:lstStyle/>
          <a:p>
            <a:r>
              <a:rPr lang="en-US" dirty="0"/>
              <a:t>SHAP(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94E4E-DFE4-5A4B-8B51-EB1AB23CA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648200"/>
          </a:xfrm>
        </p:spPr>
        <p:txBody>
          <a:bodyPr/>
          <a:lstStyle/>
          <a:p>
            <a:r>
              <a:rPr lang="en-US" dirty="0"/>
              <a:t>SHAP values of Age vs number of diagnoses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Lower age people has less impact with the number of diagnoses</a:t>
            </a:r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116207-3758-B947-B837-8AFD0D4EAE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58900" y="2794001"/>
            <a:ext cx="5943600" cy="386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86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8339-1928-1349-8F89-22194994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01600"/>
            <a:ext cx="7772400" cy="1079500"/>
          </a:xfrm>
        </p:spPr>
        <p:txBody>
          <a:bodyPr/>
          <a:lstStyle/>
          <a:p>
            <a:r>
              <a:rPr lang="en-US" dirty="0"/>
              <a:t>SHAP(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C49C6-EE17-1C4A-8B38-03919733C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mean absolute value of the SHAP values 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5D359AF-D647-2645-8BB1-83A494C297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7700" y="1536700"/>
            <a:ext cx="7239000" cy="434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93976"/>
            <a:ext cx="7620000" cy="3664988"/>
          </a:xfrm>
        </p:spPr>
        <p:txBody>
          <a:bodyPr>
            <a:normAutofit/>
          </a:bodyPr>
          <a:lstStyle/>
          <a:p>
            <a:pPr marL="800100" lvl="1" indent="-342900">
              <a:buFont typeface="Arial" charset="0"/>
              <a:buChar char="•"/>
            </a:pPr>
            <a:r>
              <a:rPr lang="en-US" dirty="0"/>
              <a:t>Data can be increased from 60,000 observations to a larger number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We can increase number of medications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Apply other models</a:t>
            </a:r>
          </a:p>
          <a:p>
            <a:pPr marL="800100" lvl="1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97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487BA-692D-4131-BF79-0A9A91BF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42DD6-B2D8-408C-8EAA-488283D52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Forecasting Mortality Risk for Patients Admitted to Intensive Care Units Using Machine Learning; Hamid R. </a:t>
            </a:r>
            <a:r>
              <a:rPr lang="en-US" b="0" dirty="0" err="1"/>
              <a:t>Darabi</a:t>
            </a:r>
            <a:r>
              <a:rPr lang="en-US" b="0" dirty="0"/>
              <a:t>. </a:t>
            </a:r>
            <a:r>
              <a:rPr lang="en-US" b="0" i="1" dirty="0"/>
              <a:t>Procedia Computer </a:t>
            </a:r>
            <a:r>
              <a:rPr lang="en-US" b="0" i="1" dirty="0" err="1"/>
              <a:t>ScienceVol</a:t>
            </a:r>
            <a:r>
              <a:rPr lang="en-US" b="0" i="1" dirty="0"/>
              <a:t> 140,</a:t>
            </a:r>
            <a:r>
              <a:rPr lang="fr-FR" b="0" i="1" dirty="0"/>
              <a:t> 2018, Pages 306-313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Using electronic health record collected clinical variables to predict medical intensive care unit mortality; Jacob Calvert; </a:t>
            </a:r>
            <a:r>
              <a:rPr lang="en-US" b="0" i="1" dirty="0"/>
              <a:t>Ann Med Surg (</a:t>
            </a:r>
            <a:r>
              <a:rPr lang="en-US" b="0" i="1" dirty="0" err="1"/>
              <a:t>Lond</a:t>
            </a:r>
            <a:r>
              <a:rPr lang="en-US" b="0" i="1" dirty="0"/>
              <a:t>)</a:t>
            </a:r>
            <a:r>
              <a:rPr lang="en-US" b="0" dirty="0"/>
              <a:t>. </a:t>
            </a:r>
            <a:r>
              <a:rPr lang="en-US" b="0" i="1" dirty="0"/>
              <a:t>2016 Nov;11:52-57.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Machine learning models in electronic health records can outperform conventional survival models for predicting patient mortality in coronary artery disease; Andrew J Steele; </a:t>
            </a:r>
            <a:r>
              <a:rPr lang="en-US" b="0" i="1" dirty="0" err="1"/>
              <a:t>PLoS</a:t>
            </a:r>
            <a:r>
              <a:rPr lang="en-US" b="0" i="1" dirty="0"/>
              <a:t> One.</a:t>
            </a:r>
            <a:r>
              <a:rPr lang="en-US" b="0" dirty="0"/>
              <a:t> </a:t>
            </a:r>
            <a:r>
              <a:rPr lang="en-US" b="0" i="1" dirty="0"/>
              <a:t>2018;13(8):e0202344.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https://medium.com/berkeleyischool/how-to-use-machine-learning-to-predict-hospital-readmissions-part-1-bd137cbdba07</a:t>
            </a:r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63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7ED8-4F24-1249-BB4A-52872530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9336F-34A1-D648-B406-36581FD4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87431-ED11-E44C-96F6-C48BB5E3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1938232"/>
            <a:ext cx="6521450" cy="298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2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E79AF-CC96-8047-A88E-4906E4DE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492" y="2283206"/>
            <a:ext cx="6922043" cy="28829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02DFCC-6DD9-494A-A88A-5E52499BA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89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3754"/>
            <a:ext cx="7620000" cy="4650173"/>
          </a:xfrm>
        </p:spPr>
        <p:txBody>
          <a:bodyPr>
            <a:normAutofit/>
          </a:bodyPr>
          <a:lstStyle/>
          <a:p>
            <a:r>
              <a:rPr lang="en-US" dirty="0"/>
              <a:t>Goal:</a:t>
            </a:r>
          </a:p>
          <a:p>
            <a:pPr marL="0" indent="0" algn="ctr">
              <a:buNone/>
            </a:pPr>
            <a:r>
              <a:rPr lang="en-US" i="1" dirty="0"/>
              <a:t> “Predict how patient responds to the high-risk medications and analyze the mortality”</a:t>
            </a:r>
          </a:p>
          <a:p>
            <a:r>
              <a:rPr lang="en-US" i="1" dirty="0"/>
              <a:t>Aims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Use electronic health records for Dataset preparation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Compare and contrast machine learning models for classification performance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Identify key features contributing to the models for mortality </a:t>
            </a:r>
          </a:p>
        </p:txBody>
      </p:sp>
    </p:spTree>
    <p:extLst>
      <p:ext uri="{BB962C8B-B14F-4D97-AF65-F5344CB8AC3E}">
        <p14:creationId xmlns:p14="http://schemas.microsoft.com/office/powerpoint/2010/main" val="101252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5035-1EFA-4322-8CA1-AC67CDDEB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171" y="523933"/>
            <a:ext cx="6571343" cy="1049235"/>
          </a:xfrm>
        </p:spPr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EC113-4A75-4381-BA42-F296C47E1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315" y="1573168"/>
            <a:ext cx="6470514" cy="4064000"/>
          </a:xfrm>
        </p:spPr>
        <p:txBody>
          <a:bodyPr>
            <a:normAutofit fontScale="77500" lnSpcReduction="20000"/>
          </a:bodyPr>
          <a:lstStyle/>
          <a:p>
            <a:r>
              <a:rPr lang="en-US" sz="2100" dirty="0"/>
              <a:t>Hamid et al : Forecasting Mortality Risk for Patients Admitted to Intensive Care Units Using Machine Learning	</a:t>
            </a:r>
          </a:p>
          <a:p>
            <a:pPr lvl="1"/>
            <a:r>
              <a:rPr lang="en-US" sz="2100" dirty="0"/>
              <a:t>Applied gradient boosted trees and deep neural networks to estimate the mortality risk</a:t>
            </a:r>
          </a:p>
          <a:p>
            <a:pPr lvl="1"/>
            <a:endParaRPr lang="en-US" sz="2100" dirty="0"/>
          </a:p>
          <a:p>
            <a:r>
              <a:rPr lang="en-US" sz="2100" dirty="0"/>
              <a:t> Andrew Steele and team, Machine learning models in electronic health records can outperform conventional survival models for predicting patient mortality in coronary artery disease</a:t>
            </a:r>
          </a:p>
          <a:p>
            <a:pPr lvl="1"/>
            <a:r>
              <a:rPr lang="en-US" sz="2100" dirty="0"/>
              <a:t>They used Cox models and random survival forests</a:t>
            </a:r>
          </a:p>
          <a:p>
            <a:pPr lvl="1"/>
            <a:endParaRPr lang="en-US" sz="2100" dirty="0"/>
          </a:p>
          <a:p>
            <a:r>
              <a:rPr lang="en-US" sz="2100" dirty="0"/>
              <a:t> Jacob Calvert and team: Using electronic health record collected clinical variables to predict medical intensive care unit mortality</a:t>
            </a:r>
          </a:p>
          <a:p>
            <a:pPr lvl="1"/>
            <a:r>
              <a:rPr lang="en-US" sz="2100" dirty="0"/>
              <a:t>A computational approach called </a:t>
            </a:r>
            <a:r>
              <a:rPr lang="en-US" sz="2100" i="1" dirty="0" err="1"/>
              <a:t>AutoTriage</a:t>
            </a:r>
            <a:r>
              <a:rPr lang="en-US" sz="2100" dirty="0"/>
              <a:t>, which not only utilizes patient clinical variables including vital signs, but also analyzes the correlations and trends between these measurements to provide information about patient stability. </a:t>
            </a:r>
          </a:p>
          <a:p>
            <a:pPr lvl="1"/>
            <a:endParaRPr lang="en-US" sz="1050" dirty="0"/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1EAE3-2329-EA4C-9B2C-4758353E4750}"/>
              </a:ext>
            </a:extLst>
          </p:cNvPr>
          <p:cNvSpPr txBox="1"/>
          <p:nvPr/>
        </p:nvSpPr>
        <p:spPr>
          <a:xfrm>
            <a:off x="1635760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4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007" y="132760"/>
            <a:ext cx="7772400" cy="1609344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3412"/>
            <a:ext cx="7620000" cy="5190516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Aim 1:</a:t>
            </a:r>
            <a:r>
              <a:rPr lang="en-US" dirty="0"/>
              <a:t> Dataset preparation and Supervised Learning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Features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Extracted from patient records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Label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Died </a:t>
            </a:r>
            <a:r>
              <a:rPr lang="mr-IN" dirty="0"/>
              <a:t>–</a:t>
            </a:r>
            <a:r>
              <a:rPr lang="en-US" dirty="0"/>
              <a:t> 1, Alive </a:t>
            </a:r>
            <a:r>
              <a:rPr lang="mr-IN" dirty="0"/>
              <a:t>–</a:t>
            </a:r>
            <a:r>
              <a:rPr lang="en-US" dirty="0"/>
              <a:t> 0 </a:t>
            </a:r>
          </a:p>
          <a:p>
            <a:pPr marL="342900" indent="-342900">
              <a:spcBef>
                <a:spcPts val="75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b="1" dirty="0"/>
              <a:t>Initial dataset </a:t>
            </a:r>
          </a:p>
          <a:p>
            <a:pPr marL="800100" lvl="1" indent="-342900">
              <a:spcBef>
                <a:spcPts val="750"/>
              </a:spcBef>
              <a:buFont typeface="Arial" charset="0"/>
              <a:buChar char="•"/>
            </a:pPr>
            <a:r>
              <a:rPr lang="en-US" dirty="0"/>
              <a:t>Obtained from the latest version of MIMIC</a:t>
            </a:r>
          </a:p>
          <a:p>
            <a:pPr marL="800100" lvl="1" indent="-342900">
              <a:spcBef>
                <a:spcPts val="750"/>
              </a:spcBef>
              <a:buFont typeface="Arial" charset="0"/>
              <a:buChar char="•"/>
            </a:pPr>
            <a:r>
              <a:rPr lang="en-US" dirty="0"/>
              <a:t>61,532 intensive care unit stays including 53,432 stays for adult patients and 8,100 for neonatal patients. </a:t>
            </a:r>
          </a:p>
          <a:p>
            <a:pPr marL="800100" lvl="1" indent="-342900">
              <a:spcBef>
                <a:spcPts val="750"/>
              </a:spcBef>
              <a:buFont typeface="Arial" charset="0"/>
              <a:buChar char="•"/>
            </a:pPr>
            <a:r>
              <a:rPr lang="en-US" dirty="0"/>
              <a:t>Data from June 2001 - October 2012. </a:t>
            </a:r>
          </a:p>
          <a:p>
            <a:pPr marL="800100" lvl="1" indent="-342900">
              <a:spcBef>
                <a:spcPts val="750"/>
              </a:spcBef>
              <a:buFont typeface="Arial" charset="0"/>
              <a:buChar char="•"/>
            </a:pPr>
            <a:r>
              <a:rPr lang="en-US" dirty="0"/>
              <a:t>58,976 Patients 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89687" y="2454442"/>
            <a:ext cx="159504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07203" y="226977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 (Features)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2211" y="2283526"/>
            <a:ext cx="134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 (Labels)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70454" y="198534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F(X)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11920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66675-7BCD-B24B-B12F-61BC48429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958088"/>
          </a:xfrm>
        </p:spPr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FF893-7BA0-EA43-A90D-2B0DDCD06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2720"/>
            <a:ext cx="7772400" cy="4729480"/>
          </a:xfrm>
        </p:spPr>
        <p:txBody>
          <a:bodyPr/>
          <a:lstStyle/>
          <a:p>
            <a:r>
              <a:rPr lang="en-US" b="1" dirty="0"/>
              <a:t>Step 1</a:t>
            </a:r>
            <a:r>
              <a:rPr lang="en-US" dirty="0"/>
              <a:t>: </a:t>
            </a:r>
            <a:r>
              <a:rPr lang="en-US" b="0" dirty="0"/>
              <a:t>Gathering the demographic </a:t>
            </a:r>
            <a:r>
              <a:rPr lang="en-US" b="0"/>
              <a:t>and admission data </a:t>
            </a:r>
            <a:endParaRPr lang="en-US" b="0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EAC5D6-BD33-A044-83F4-303F937DC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580045"/>
              </p:ext>
            </p:extLst>
          </p:nvPr>
        </p:nvGraphicFramePr>
        <p:xfrm>
          <a:off x="2792729" y="2052320"/>
          <a:ext cx="3008631" cy="37968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08631">
                  <a:extLst>
                    <a:ext uri="{9D8B030D-6E8A-4147-A177-3AD203B41FA5}">
                      <a16:colId xmlns:a16="http://schemas.microsoft.com/office/drawing/2014/main" val="1104448281"/>
                    </a:ext>
                  </a:extLst>
                </a:gridCol>
              </a:tblGrid>
              <a:tr h="201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ETHNICITY  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2001596"/>
                  </a:ext>
                </a:extLst>
              </a:tr>
              <a:tr h="201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ADMISSION_TYPE         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48313689"/>
                  </a:ext>
                </a:extLst>
              </a:tr>
              <a:tr h="201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ADMISSION_LOCATION     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37095813"/>
                  </a:ext>
                </a:extLst>
              </a:tr>
              <a:tr h="201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INSURANCE              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3923768"/>
                  </a:ext>
                </a:extLst>
              </a:tr>
              <a:tr h="201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DIAGNOSIS              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06537591"/>
                  </a:ext>
                </a:extLst>
              </a:tr>
              <a:tr h="201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DISCHARGE_WARDID       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07978833"/>
                  </a:ext>
                </a:extLst>
              </a:tr>
              <a:tr h="201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HOSPITAL_EXPIRE_FLAG   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01570406"/>
                  </a:ext>
                </a:extLst>
              </a:tr>
              <a:tr h="201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EXPIRE_FLAG            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42821536"/>
                  </a:ext>
                </a:extLst>
              </a:tr>
              <a:tr h="201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Age                    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20844683"/>
                  </a:ext>
                </a:extLst>
              </a:tr>
              <a:tr h="201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GENDER                 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79615464"/>
                  </a:ext>
                </a:extLst>
              </a:tr>
              <a:tr h="201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PATIENTWEIGHT          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60515651"/>
                  </a:ext>
                </a:extLst>
              </a:tr>
              <a:tr h="201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num_emergency          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29721770"/>
                  </a:ext>
                </a:extLst>
              </a:tr>
              <a:tr h="201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num_inpatient          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03187140"/>
                  </a:ext>
                </a:extLst>
              </a:tr>
              <a:tr h="201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LOS                    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00201772"/>
                  </a:ext>
                </a:extLst>
              </a:tr>
              <a:tr h="201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num_lab_procedures</a:t>
                      </a:r>
                      <a:r>
                        <a:rPr lang="en-US" sz="1100" dirty="0">
                          <a:effectLst/>
                        </a:rPr>
                        <a:t>     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86570092"/>
                  </a:ext>
                </a:extLst>
              </a:tr>
              <a:tr h="201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num_procedures</a:t>
                      </a:r>
                      <a:r>
                        <a:rPr lang="en-US" sz="1100" dirty="0">
                          <a:effectLst/>
                        </a:rPr>
                        <a:t>         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51920885"/>
                  </a:ext>
                </a:extLst>
              </a:tr>
              <a:tr h="201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num_medications        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59496510"/>
                  </a:ext>
                </a:extLst>
              </a:tr>
              <a:tr h="2016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number_diagnoses</a:t>
                      </a:r>
                      <a:r>
                        <a:rPr lang="en-US" sz="1100" dirty="0">
                          <a:effectLst/>
                        </a:rPr>
                        <a:t>       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75551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Readmit                 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47693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101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EC0C9-9570-D14E-BE8C-D996A0BC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876808"/>
          </a:xfrm>
        </p:spPr>
        <p:txBody>
          <a:bodyPr/>
          <a:lstStyle/>
          <a:p>
            <a:r>
              <a:rPr lang="en-US" dirty="0"/>
              <a:t>Data Modeling(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8BF71-AC48-F443-894A-E22E8329B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61440"/>
            <a:ext cx="7772400" cy="48107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Step 2: </a:t>
            </a:r>
            <a:r>
              <a:rPr lang="en-US" dirty="0"/>
              <a:t>Categorizing and grouping </a:t>
            </a:r>
          </a:p>
          <a:p>
            <a:pPr marL="800100" lvl="1" indent="-342900"/>
            <a:r>
              <a:rPr lang="en-US" dirty="0"/>
              <a:t>Age is grouped in the range of 10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Step 3: </a:t>
            </a:r>
            <a:r>
              <a:rPr lang="en-US" dirty="0"/>
              <a:t>Identifying the high-risk medicated drugs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D8C3BB-31A9-DC40-A774-5AEEA57D5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946478"/>
              </p:ext>
            </p:extLst>
          </p:nvPr>
        </p:nvGraphicFramePr>
        <p:xfrm>
          <a:off x="2900614" y="2987174"/>
          <a:ext cx="2933700" cy="2186405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2933700">
                  <a:extLst>
                    <a:ext uri="{9D8B030D-6E8A-4147-A177-3AD203B41FA5}">
                      <a16:colId xmlns:a16="http://schemas.microsoft.com/office/drawing/2014/main" val="788160757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Diseases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79344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Anticholinergics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9842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Antithrombotics</a:t>
                      </a:r>
                      <a:endParaRPr lang="en-US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6156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Anti-infective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08782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Cardiovascular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27596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Central Nervous System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32281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Endocrine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5032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Gastrointestinal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46164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Pain Medications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420740"/>
                  </a:ext>
                </a:extLst>
              </a:tr>
              <a:tr h="2433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Genitourinary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641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632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0266A-1228-9B4F-A71A-46221F4A3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876808"/>
          </a:xfrm>
        </p:spPr>
        <p:txBody>
          <a:bodyPr/>
          <a:lstStyle/>
          <a:p>
            <a:r>
              <a:rPr lang="en-US" dirty="0"/>
              <a:t>Data Modeling(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4DC0E-3186-6745-BB5C-64F04FB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61440"/>
            <a:ext cx="7772400" cy="4810760"/>
          </a:xfrm>
        </p:spPr>
        <p:txBody>
          <a:bodyPr/>
          <a:lstStyle/>
          <a:p>
            <a:r>
              <a:rPr lang="en-US" b="1" dirty="0"/>
              <a:t>Step 4: </a:t>
            </a:r>
            <a:r>
              <a:rPr lang="en-US" dirty="0"/>
              <a:t>Gathering diseases based on ICD9 Codes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FC8306-0A22-5341-B525-114931355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565106"/>
              </p:ext>
            </p:extLst>
          </p:nvPr>
        </p:nvGraphicFramePr>
        <p:xfrm>
          <a:off x="1645920" y="1920240"/>
          <a:ext cx="5498294" cy="41895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98294">
                  <a:extLst>
                    <a:ext uri="{9D8B030D-6E8A-4147-A177-3AD203B41FA5}">
                      <a16:colId xmlns:a16="http://schemas.microsoft.com/office/drawing/2014/main" val="1661881161"/>
                    </a:ext>
                  </a:extLst>
                </a:gridCol>
              </a:tblGrid>
              <a:tr h="1876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Diseases_ certain conditions originating in the perinatal period                      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605" marR="55605" marT="0" marB="0" anchor="b"/>
                </a:tc>
                <a:extLst>
                  <a:ext uri="{0D108BD9-81ED-4DB2-BD59-A6C34878D82A}">
                    <a16:rowId xmlns:a16="http://schemas.microsoft.com/office/drawing/2014/main" val="3502622433"/>
                  </a:ext>
                </a:extLst>
              </a:tr>
              <a:tr h="235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Diseases_ complications of pregnancy, childbirth, and the puerperium                    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605" marR="55605" marT="0" marB="0" anchor="b"/>
                </a:tc>
                <a:extLst>
                  <a:ext uri="{0D108BD9-81ED-4DB2-BD59-A6C34878D82A}">
                    <a16:rowId xmlns:a16="http://schemas.microsoft.com/office/drawing/2014/main" val="534547622"/>
                  </a:ext>
                </a:extLst>
              </a:tr>
              <a:tr h="235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Diseases_ congenital anomalies                                                      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605" marR="55605" marT="0" marB="0" anchor="b"/>
                </a:tc>
                <a:extLst>
                  <a:ext uri="{0D108BD9-81ED-4DB2-BD59-A6C34878D82A}">
                    <a16:rowId xmlns:a16="http://schemas.microsoft.com/office/drawing/2014/main" val="1376260243"/>
                  </a:ext>
                </a:extLst>
              </a:tr>
              <a:tr h="235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Diseases_ diseases of the blood and blood-forming organs                               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605" marR="55605" marT="0" marB="0" anchor="b"/>
                </a:tc>
                <a:extLst>
                  <a:ext uri="{0D108BD9-81ED-4DB2-BD59-A6C34878D82A}">
                    <a16:rowId xmlns:a16="http://schemas.microsoft.com/office/drawing/2014/main" val="4275548632"/>
                  </a:ext>
                </a:extLst>
              </a:tr>
              <a:tr h="235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Diseases_ diseases of the circulatory system                                           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605" marR="55605" marT="0" marB="0" anchor="b"/>
                </a:tc>
                <a:extLst>
                  <a:ext uri="{0D108BD9-81ED-4DB2-BD59-A6C34878D82A}">
                    <a16:rowId xmlns:a16="http://schemas.microsoft.com/office/drawing/2014/main" val="2887635093"/>
                  </a:ext>
                </a:extLst>
              </a:tr>
              <a:tr h="235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Diseases_ diseases of the digestive system                                              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605" marR="55605" marT="0" marB="0" anchor="b"/>
                </a:tc>
                <a:extLst>
                  <a:ext uri="{0D108BD9-81ED-4DB2-BD59-A6C34878D82A}">
                    <a16:rowId xmlns:a16="http://schemas.microsoft.com/office/drawing/2014/main" val="1250184367"/>
                  </a:ext>
                </a:extLst>
              </a:tr>
              <a:tr h="235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Diseases_ diseases of the genitourinary system                                         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605" marR="55605" marT="0" marB="0" anchor="b"/>
                </a:tc>
                <a:extLst>
                  <a:ext uri="{0D108BD9-81ED-4DB2-BD59-A6C34878D82A}">
                    <a16:rowId xmlns:a16="http://schemas.microsoft.com/office/drawing/2014/main" val="905197368"/>
                  </a:ext>
                </a:extLst>
              </a:tr>
              <a:tr h="235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Diseases_ diseases of the musculoskeletal system and connective tissue                 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605" marR="55605" marT="0" marB="0" anchor="b"/>
                </a:tc>
                <a:extLst>
                  <a:ext uri="{0D108BD9-81ED-4DB2-BD59-A6C34878D82A}">
                    <a16:rowId xmlns:a16="http://schemas.microsoft.com/office/drawing/2014/main" val="286061805"/>
                  </a:ext>
                </a:extLst>
              </a:tr>
              <a:tr h="235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Diseases_ diseases of the nervous system and sense organs                              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605" marR="55605" marT="0" marB="0" anchor="b"/>
                </a:tc>
                <a:extLst>
                  <a:ext uri="{0D108BD9-81ED-4DB2-BD59-A6C34878D82A}">
                    <a16:rowId xmlns:a16="http://schemas.microsoft.com/office/drawing/2014/main" val="505191662"/>
                  </a:ext>
                </a:extLst>
              </a:tr>
              <a:tr h="235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Diseases_ diseases of the respiratory system                                            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605" marR="55605" marT="0" marB="0" anchor="b"/>
                </a:tc>
                <a:extLst>
                  <a:ext uri="{0D108BD9-81ED-4DB2-BD59-A6C34878D82A}">
                    <a16:rowId xmlns:a16="http://schemas.microsoft.com/office/drawing/2014/main" val="1288875889"/>
                  </a:ext>
                </a:extLst>
              </a:tr>
              <a:tr h="235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Diseases_ diseases of the skin and subcutaneous tissue                                 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605" marR="55605" marT="0" marB="0" anchor="b"/>
                </a:tc>
                <a:extLst>
                  <a:ext uri="{0D108BD9-81ED-4DB2-BD59-A6C34878D82A}">
                    <a16:rowId xmlns:a16="http://schemas.microsoft.com/office/drawing/2014/main" val="803077971"/>
                  </a:ext>
                </a:extLst>
              </a:tr>
              <a:tr h="235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Diseases_ endocrine, nutritional and metabolic diseases, and immunity disorders        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605" marR="55605" marT="0" marB="0" anchor="b"/>
                </a:tc>
                <a:extLst>
                  <a:ext uri="{0D108BD9-81ED-4DB2-BD59-A6C34878D82A}">
                    <a16:rowId xmlns:a16="http://schemas.microsoft.com/office/drawing/2014/main" val="4041964501"/>
                  </a:ext>
                </a:extLst>
              </a:tr>
              <a:tr h="235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Diseases_ infectious and parasitic diseases                                            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605" marR="55605" marT="0" marB="0" anchor="b"/>
                </a:tc>
                <a:extLst>
                  <a:ext uri="{0D108BD9-81ED-4DB2-BD59-A6C34878D82A}">
                    <a16:rowId xmlns:a16="http://schemas.microsoft.com/office/drawing/2014/main" val="1274698955"/>
                  </a:ext>
                </a:extLst>
              </a:tr>
              <a:tr h="235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Diseases_ injury and poisoning                                                         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605" marR="55605" marT="0" marB="0" anchor="b"/>
                </a:tc>
                <a:extLst>
                  <a:ext uri="{0D108BD9-81ED-4DB2-BD59-A6C34878D82A}">
                    <a16:rowId xmlns:a16="http://schemas.microsoft.com/office/drawing/2014/main" val="872257540"/>
                  </a:ext>
                </a:extLst>
              </a:tr>
              <a:tr h="235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Diseases_ mental disorders                                                             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605" marR="55605" marT="0" marB="0" anchor="b"/>
                </a:tc>
                <a:extLst>
                  <a:ext uri="{0D108BD9-81ED-4DB2-BD59-A6C34878D82A}">
                    <a16:rowId xmlns:a16="http://schemas.microsoft.com/office/drawing/2014/main" val="2941794026"/>
                  </a:ext>
                </a:extLst>
              </a:tr>
              <a:tr h="235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Diseases_ neoplasms                                                                    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605" marR="55605" marT="0" marB="0" anchor="b"/>
                </a:tc>
                <a:extLst>
                  <a:ext uri="{0D108BD9-81ED-4DB2-BD59-A6C34878D82A}">
                    <a16:rowId xmlns:a16="http://schemas.microsoft.com/office/drawing/2014/main" val="1588102235"/>
                  </a:ext>
                </a:extLst>
              </a:tr>
              <a:tr h="235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Diseases_ symptoms, signs, and ill-defined conditions           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605" marR="55605" marT="0" marB="0" anchor="b"/>
                </a:tc>
                <a:extLst>
                  <a:ext uri="{0D108BD9-81ED-4DB2-BD59-A6C34878D82A}">
                    <a16:rowId xmlns:a16="http://schemas.microsoft.com/office/drawing/2014/main" val="2126396069"/>
                  </a:ext>
                </a:extLst>
              </a:tr>
              <a:tr h="235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Diseases_external</a:t>
                      </a:r>
                      <a:r>
                        <a:rPr lang="en-US" sz="900" dirty="0">
                          <a:effectLst/>
                        </a:rPr>
                        <a:t> causes of injury and supplemental classification                      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605" marR="55605" marT="0" marB="0" anchor="b"/>
                </a:tc>
                <a:extLst>
                  <a:ext uri="{0D108BD9-81ED-4DB2-BD59-A6C34878D82A}">
                    <a16:rowId xmlns:a16="http://schemas.microsoft.com/office/drawing/2014/main" val="2207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6395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C8D5-E4E5-0B40-8E91-770C0F113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907288"/>
          </a:xfrm>
        </p:spPr>
        <p:txBody>
          <a:bodyPr/>
          <a:lstStyle/>
          <a:p>
            <a:r>
              <a:rPr lang="en-US" dirty="0"/>
              <a:t>Data Modeling(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B3A8-0859-3D4D-8B7D-8D0589AA9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44320"/>
            <a:ext cx="7772400" cy="462788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Step 5: </a:t>
            </a:r>
            <a:r>
              <a:rPr lang="en-US" b="0" dirty="0"/>
              <a:t>One hot encoding</a:t>
            </a:r>
          </a:p>
          <a:p>
            <a:pPr marL="800100" lvl="1" indent="-342900"/>
            <a:r>
              <a:rPr lang="en-US" b="0" dirty="0"/>
              <a:t>High</a:t>
            </a:r>
            <a:r>
              <a:rPr lang="en-US" dirty="0"/>
              <a:t>-risk medicated drugs</a:t>
            </a:r>
          </a:p>
          <a:p>
            <a:pPr marL="800100" lvl="1" indent="-342900"/>
            <a:r>
              <a:rPr lang="en-US" b="0" dirty="0"/>
              <a:t>ICD9 disease</a:t>
            </a:r>
            <a:endParaRPr lang="en-US" dirty="0"/>
          </a:p>
          <a:p>
            <a:pPr marL="800100" lvl="1" indent="-342900"/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Step 6: </a:t>
            </a:r>
            <a:r>
              <a:rPr lang="en-US" b="0" dirty="0"/>
              <a:t>Label Encoding</a:t>
            </a:r>
          </a:p>
          <a:p>
            <a:pPr marL="800100" lvl="1" indent="-342900"/>
            <a:r>
              <a:rPr lang="en-US" dirty="0"/>
              <a:t>ETHNICITY </a:t>
            </a:r>
          </a:p>
          <a:p>
            <a:pPr marL="800100" lvl="1" indent="-342900"/>
            <a:r>
              <a:rPr lang="en-US" dirty="0"/>
              <a:t>ADMISSION_TYPE</a:t>
            </a:r>
          </a:p>
          <a:p>
            <a:pPr marL="800100" lvl="1" indent="-342900"/>
            <a:r>
              <a:rPr lang="en-US" dirty="0"/>
              <a:t>ADMISSION_LOCATION</a:t>
            </a:r>
          </a:p>
          <a:p>
            <a:pPr marL="800100" lvl="1" indent="-342900"/>
            <a:r>
              <a:rPr lang="en-US" dirty="0"/>
              <a:t>INSURANCE</a:t>
            </a:r>
          </a:p>
          <a:p>
            <a:pPr marL="800100" lvl="1" indent="-342900"/>
            <a:r>
              <a:rPr lang="en-US" dirty="0"/>
              <a:t>DIAGNOSIS</a:t>
            </a:r>
          </a:p>
          <a:p>
            <a:pPr marL="800100" lvl="1" indent="-342900"/>
            <a:r>
              <a:rPr lang="en-US" dirty="0"/>
              <a:t>GENDER</a:t>
            </a:r>
          </a:p>
          <a:p>
            <a:pPr marL="800100" lvl="1" indent="-342900"/>
            <a:r>
              <a:rPr lang="en-US" dirty="0"/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1507810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1149</Words>
  <Application>Microsoft Macintosh PowerPoint</Application>
  <PresentationFormat>On-screen Show (4:3)</PresentationFormat>
  <Paragraphs>247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Rockwell</vt:lpstr>
      <vt:lpstr>Rockwell Condensed</vt:lpstr>
      <vt:lpstr>Rockwell Extra Bold</vt:lpstr>
      <vt:lpstr>Times New Roman</vt:lpstr>
      <vt:lpstr>Wingdings</vt:lpstr>
      <vt:lpstr>Wood Type</vt:lpstr>
      <vt:lpstr>ANALYZING THE RISK OF PATIENTs BASED ON ELECTRONIC PATIENT RECORD</vt:lpstr>
      <vt:lpstr>background</vt:lpstr>
      <vt:lpstr>Introduction</vt:lpstr>
      <vt:lpstr>Related Work</vt:lpstr>
      <vt:lpstr>Methods</vt:lpstr>
      <vt:lpstr>Data Modeling</vt:lpstr>
      <vt:lpstr>Data Modeling(Contd…)</vt:lpstr>
      <vt:lpstr>Data Modeling(Contd…)</vt:lpstr>
      <vt:lpstr>Data Modeling(Contd…)</vt:lpstr>
      <vt:lpstr>Data Modeling(Contd…)</vt:lpstr>
      <vt:lpstr>Data Modeling(Contd…)</vt:lpstr>
      <vt:lpstr>Methods</vt:lpstr>
      <vt:lpstr>PowerPoint Presentation</vt:lpstr>
      <vt:lpstr>Results – Model Performance</vt:lpstr>
      <vt:lpstr>Results – AUc-ROC curve</vt:lpstr>
      <vt:lpstr>Methods</vt:lpstr>
      <vt:lpstr>Results – Feature Importance</vt:lpstr>
      <vt:lpstr>Results – Feature Importance</vt:lpstr>
      <vt:lpstr>SHAP</vt:lpstr>
      <vt:lpstr>Features</vt:lpstr>
      <vt:lpstr>PowerPoint Presentation</vt:lpstr>
      <vt:lpstr>SHAP(contd…)</vt:lpstr>
      <vt:lpstr>SHAP(contd…)</vt:lpstr>
      <vt:lpstr>Next Steps</vt:lpstr>
      <vt:lpstr>References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THE RISK OF PATIENTs BASED ON ELECTRONIC PATIENT RECORD</dc:title>
  <dc:creator>Microsoft Office User</dc:creator>
  <cp:lastModifiedBy>Microsoft Office User</cp:lastModifiedBy>
  <cp:revision>7</cp:revision>
  <dcterms:created xsi:type="dcterms:W3CDTF">2019-11-27T03:51:31Z</dcterms:created>
  <dcterms:modified xsi:type="dcterms:W3CDTF">2019-11-27T13:58:20Z</dcterms:modified>
</cp:coreProperties>
</file>